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3" d="100"/>
          <a:sy n="63" d="100"/>
        </p:scale>
        <p:origin x="72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91F4B1-5132-48FB-97FB-81072CCD1411}" type="datetimeFigureOut">
              <a:rPr lang="en-GB" smtClean="0"/>
              <a:pPr/>
              <a:t>28/05/2019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E7A4-D038-4A7C-8539-B472D436887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1F4B1-5132-48FB-97FB-81072CCD1411}" type="datetimeFigureOut">
              <a:rPr lang="en-GB" smtClean="0"/>
              <a:pPr/>
              <a:t>28/05/2019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8E7A4-D038-4A7C-8539-B472D436887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url?sa=i&amp;rct=j&amp;q=&amp;esrc=s&amp;source=images&amp;cd=&amp;cad=rja&amp;uact=8&amp;ved=2ahUKEwjokuudgZThAhUyx4UKHaNZAIwQjRx6BAgBEAU&amp;url=https://www.valoursport.com.au/clients/kellyvillenc/&amp;psig=AOvVaw0e3LKSweBHULX755Kdiut7&amp;ust=1553284241183408"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newmannetballclub.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normAutofit/>
          </a:bodyPr>
          <a:lstStyle/>
          <a:p>
            <a:r>
              <a:rPr lang="en-GB" sz="5400" b="1" dirty="0">
                <a:solidFill>
                  <a:schemeClr val="accent1">
                    <a:lumMod val="75000"/>
                  </a:schemeClr>
                </a:solidFill>
              </a:rPr>
              <a:t>Newman Netball Club</a:t>
            </a:r>
            <a:br>
              <a:rPr lang="en-GB" sz="5400" b="1" dirty="0">
                <a:solidFill>
                  <a:schemeClr val="accent1">
                    <a:lumMod val="75000"/>
                  </a:schemeClr>
                </a:solidFill>
              </a:rPr>
            </a:br>
            <a:r>
              <a:rPr lang="en-GB" sz="3100" b="1" dirty="0">
                <a:solidFill>
                  <a:schemeClr val="accent1">
                    <a:lumMod val="75000"/>
                  </a:schemeClr>
                </a:solidFill>
              </a:rPr>
              <a:t>Mission statement</a:t>
            </a:r>
          </a:p>
        </p:txBody>
      </p:sp>
      <p:pic>
        <p:nvPicPr>
          <p:cNvPr id="1026" name="Picture 2" descr="Image result for netball">
            <a:hlinkClick r:id="rId2"/>
          </p:cNvPr>
          <p:cNvPicPr>
            <a:picLocks noChangeAspect="1" noChangeArrowheads="1"/>
          </p:cNvPicPr>
          <p:nvPr/>
        </p:nvPicPr>
        <p:blipFill>
          <a:blip r:embed="rId3" cstate="print"/>
          <a:srcRect/>
          <a:stretch>
            <a:fillRect/>
          </a:stretch>
        </p:blipFill>
        <p:spPr bwMode="auto">
          <a:xfrm>
            <a:off x="1691680" y="1772816"/>
            <a:ext cx="5760640" cy="3096344"/>
          </a:xfrm>
          <a:prstGeom prst="rect">
            <a:avLst/>
          </a:prstGeom>
          <a:noFill/>
        </p:spPr>
      </p:pic>
      <p:sp>
        <p:nvSpPr>
          <p:cNvPr id="5" name="TextBox 4"/>
          <p:cNvSpPr txBox="1"/>
          <p:nvPr/>
        </p:nvSpPr>
        <p:spPr>
          <a:xfrm>
            <a:off x="1115616" y="4221088"/>
            <a:ext cx="6552728" cy="646331"/>
          </a:xfrm>
          <a:prstGeom prst="rect">
            <a:avLst/>
          </a:prstGeom>
          <a:solidFill>
            <a:schemeClr val="bg1"/>
          </a:solidFill>
        </p:spPr>
        <p:txBody>
          <a:bodyPr wrap="square" rtlCol="0">
            <a:spAutoFit/>
          </a:bodyPr>
          <a:lstStyle/>
          <a:p>
            <a:pPr algn="ctr"/>
            <a:r>
              <a:rPr lang="en-GB" sz="3600" b="1" i="1" dirty="0">
                <a:solidFill>
                  <a:schemeClr val="accent1">
                    <a:lumMod val="75000"/>
                  </a:schemeClr>
                </a:solidFill>
                <a:latin typeface="+mj-lt"/>
              </a:rPr>
              <a:t>“Netball for all”</a:t>
            </a:r>
          </a:p>
        </p:txBody>
      </p:sp>
      <p:sp>
        <p:nvSpPr>
          <p:cNvPr id="6" name="TextBox 5"/>
          <p:cNvSpPr txBox="1"/>
          <p:nvPr/>
        </p:nvSpPr>
        <p:spPr>
          <a:xfrm>
            <a:off x="2267744" y="2852936"/>
            <a:ext cx="1296144" cy="523220"/>
          </a:xfrm>
          <a:prstGeom prst="rect">
            <a:avLst/>
          </a:prstGeom>
          <a:solidFill>
            <a:schemeClr val="bg1"/>
          </a:solidFill>
        </p:spPr>
        <p:txBody>
          <a:bodyPr wrap="square" rtlCol="0">
            <a:spAutoFit/>
          </a:bodyPr>
          <a:lstStyle/>
          <a:p>
            <a:r>
              <a:rPr lang="en-GB" sz="2800" b="1" dirty="0">
                <a:solidFill>
                  <a:srgbClr val="00B0F0"/>
                </a:solidFill>
              </a:rPr>
              <a:t>F</a:t>
            </a:r>
            <a:r>
              <a:rPr lang="en-GB" sz="2400" b="1" dirty="0">
                <a:solidFill>
                  <a:schemeClr val="accent1">
                    <a:lumMod val="75000"/>
                  </a:schemeClr>
                </a:solidFill>
              </a:rPr>
              <a:t>airness</a:t>
            </a:r>
          </a:p>
        </p:txBody>
      </p:sp>
      <p:sp>
        <p:nvSpPr>
          <p:cNvPr id="7" name="TextBox 6"/>
          <p:cNvSpPr txBox="1"/>
          <p:nvPr/>
        </p:nvSpPr>
        <p:spPr>
          <a:xfrm>
            <a:off x="3419872" y="2852936"/>
            <a:ext cx="1224136" cy="523220"/>
          </a:xfrm>
          <a:prstGeom prst="rect">
            <a:avLst/>
          </a:prstGeom>
          <a:solidFill>
            <a:schemeClr val="bg1"/>
          </a:solidFill>
        </p:spPr>
        <p:txBody>
          <a:bodyPr wrap="square" rtlCol="0">
            <a:spAutoFit/>
          </a:bodyPr>
          <a:lstStyle/>
          <a:p>
            <a:r>
              <a:rPr lang="en-GB" sz="2800" b="1" dirty="0">
                <a:solidFill>
                  <a:srgbClr val="00B0F0"/>
                </a:solidFill>
              </a:rPr>
              <a:t>A</a:t>
            </a:r>
            <a:r>
              <a:rPr lang="en-GB" sz="2400" b="1" dirty="0">
                <a:solidFill>
                  <a:schemeClr val="accent1">
                    <a:lumMod val="75000"/>
                  </a:schemeClr>
                </a:solidFill>
              </a:rPr>
              <a:t>chieve</a:t>
            </a:r>
          </a:p>
        </p:txBody>
      </p:sp>
      <p:sp>
        <p:nvSpPr>
          <p:cNvPr id="8" name="TextBox 7"/>
          <p:cNvSpPr txBox="1"/>
          <p:nvPr/>
        </p:nvSpPr>
        <p:spPr>
          <a:xfrm>
            <a:off x="4572000" y="2852936"/>
            <a:ext cx="2664296" cy="523220"/>
          </a:xfrm>
          <a:prstGeom prst="rect">
            <a:avLst/>
          </a:prstGeom>
          <a:solidFill>
            <a:schemeClr val="bg1"/>
          </a:solidFill>
        </p:spPr>
        <p:txBody>
          <a:bodyPr wrap="square" rtlCol="0">
            <a:spAutoFit/>
          </a:bodyPr>
          <a:lstStyle/>
          <a:p>
            <a:r>
              <a:rPr lang="en-GB" sz="2800" b="1" dirty="0">
                <a:solidFill>
                  <a:srgbClr val="00B0F0"/>
                </a:solidFill>
              </a:rPr>
              <a:t>I</a:t>
            </a:r>
            <a:r>
              <a:rPr lang="en-GB" sz="2400" b="1" dirty="0">
                <a:solidFill>
                  <a:schemeClr val="accent1">
                    <a:lumMod val="75000"/>
                  </a:schemeClr>
                </a:solidFill>
              </a:rPr>
              <a:t>nclusivity </a:t>
            </a:r>
            <a:r>
              <a:rPr lang="en-GB" sz="2800" b="1" dirty="0">
                <a:solidFill>
                  <a:srgbClr val="00B0F0"/>
                </a:solidFill>
              </a:rPr>
              <a:t>R</a:t>
            </a:r>
            <a:r>
              <a:rPr lang="en-GB" sz="2400" b="1" dirty="0">
                <a:solidFill>
                  <a:schemeClr val="accent1">
                    <a:lumMod val="75000"/>
                  </a:schemeClr>
                </a:solidFill>
              </a:rPr>
              <a:t>espect</a:t>
            </a:r>
          </a:p>
        </p:txBody>
      </p:sp>
      <p:pic>
        <p:nvPicPr>
          <p:cNvPr id="9" name="Picture 8" descr="Newman Netball">
            <a:hlinkClick r:id="rId4"/>
          </p:cNvPr>
          <p:cNvPicPr/>
          <p:nvPr/>
        </p:nvPicPr>
        <p:blipFill>
          <a:blip r:embed="rId5" cstate="print"/>
          <a:srcRect/>
          <a:stretch>
            <a:fillRect/>
          </a:stretch>
        </p:blipFill>
        <p:spPr bwMode="auto">
          <a:xfrm>
            <a:off x="251520" y="836712"/>
            <a:ext cx="1678940" cy="1023620"/>
          </a:xfrm>
          <a:prstGeom prst="rect">
            <a:avLst/>
          </a:prstGeom>
          <a:noFill/>
          <a:ln w="9525">
            <a:noFill/>
            <a:miter lim="800000"/>
            <a:headEnd/>
            <a:tailEnd/>
          </a:ln>
        </p:spPr>
      </p:pic>
      <p:pic>
        <p:nvPicPr>
          <p:cNvPr id="10" name="Picture 9" descr="Newman Netball">
            <a:hlinkClick r:id="rId4"/>
          </p:cNvPr>
          <p:cNvPicPr/>
          <p:nvPr/>
        </p:nvPicPr>
        <p:blipFill>
          <a:blip r:embed="rId5" cstate="print"/>
          <a:srcRect/>
          <a:stretch>
            <a:fillRect/>
          </a:stretch>
        </p:blipFill>
        <p:spPr bwMode="auto">
          <a:xfrm>
            <a:off x="7236296" y="836712"/>
            <a:ext cx="1678940" cy="1023620"/>
          </a:xfrm>
          <a:prstGeom prst="rect">
            <a:avLst/>
          </a:prstGeom>
          <a:noFill/>
          <a:ln w="9525">
            <a:noFill/>
            <a:miter lim="800000"/>
            <a:headEnd/>
            <a:tailEnd/>
          </a:ln>
        </p:spPr>
      </p:pic>
      <p:sp>
        <p:nvSpPr>
          <p:cNvPr id="11" name="Rounded Rectangle 10"/>
          <p:cNvSpPr/>
          <p:nvPr/>
        </p:nvSpPr>
        <p:spPr>
          <a:xfrm>
            <a:off x="0" y="1916832"/>
            <a:ext cx="201622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611560" y="4941168"/>
            <a:ext cx="367240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7127776" y="1916832"/>
            <a:ext cx="201622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07504" y="1916832"/>
            <a:ext cx="1872208" cy="2677656"/>
          </a:xfrm>
          <a:prstGeom prst="rect">
            <a:avLst/>
          </a:prstGeom>
          <a:noFill/>
        </p:spPr>
        <p:txBody>
          <a:bodyPr wrap="square" rtlCol="0">
            <a:spAutoFit/>
          </a:bodyPr>
          <a:lstStyle/>
          <a:p>
            <a:pPr algn="ctr"/>
            <a:r>
              <a:rPr lang="en-GB" u="sng" dirty="0">
                <a:solidFill>
                  <a:srgbClr val="002060"/>
                </a:solidFill>
              </a:rPr>
              <a:t>Fairness</a:t>
            </a:r>
          </a:p>
          <a:p>
            <a:endParaRPr lang="en-GB" sz="1200" dirty="0">
              <a:solidFill>
                <a:srgbClr val="002060"/>
              </a:solidFill>
            </a:endParaRPr>
          </a:p>
          <a:p>
            <a:r>
              <a:rPr lang="en-GB" sz="1200" dirty="0">
                <a:solidFill>
                  <a:srgbClr val="002060"/>
                </a:solidFill>
              </a:rPr>
              <a:t>Newman Netball shows fairness to everyone connected with the club, including opposing teams. As a club we incorporate fairness into the way we coach, make team selections and provide development opportunities.</a:t>
            </a:r>
          </a:p>
          <a:p>
            <a:pPr algn="ctr"/>
            <a:endParaRPr lang="en-GB" u="sng" dirty="0"/>
          </a:p>
        </p:txBody>
      </p:sp>
      <p:sp>
        <p:nvSpPr>
          <p:cNvPr id="15" name="TextBox 14"/>
          <p:cNvSpPr txBox="1"/>
          <p:nvPr/>
        </p:nvSpPr>
        <p:spPr>
          <a:xfrm>
            <a:off x="7164288" y="1916832"/>
            <a:ext cx="1979712" cy="2862322"/>
          </a:xfrm>
          <a:prstGeom prst="rect">
            <a:avLst/>
          </a:prstGeom>
          <a:noFill/>
        </p:spPr>
        <p:txBody>
          <a:bodyPr wrap="square" rtlCol="0">
            <a:spAutoFit/>
          </a:bodyPr>
          <a:lstStyle/>
          <a:p>
            <a:pPr algn="ctr"/>
            <a:r>
              <a:rPr lang="en-GB" u="sng" dirty="0">
                <a:solidFill>
                  <a:srgbClr val="002060"/>
                </a:solidFill>
              </a:rPr>
              <a:t>Respect</a:t>
            </a:r>
          </a:p>
          <a:p>
            <a:endParaRPr lang="en-GB" sz="1200" dirty="0">
              <a:solidFill>
                <a:srgbClr val="002060"/>
              </a:solidFill>
            </a:endParaRPr>
          </a:p>
          <a:p>
            <a:r>
              <a:rPr lang="en-GB" sz="1200" dirty="0">
                <a:solidFill>
                  <a:srgbClr val="002060"/>
                </a:solidFill>
              </a:rPr>
              <a:t>Respect for one another is key to creating an environment where people feel safe and valued. We expect our players to show respect to one another, their coaches and the opposing teams. Our commitment to respect is supported by our codes of conduct and discipline procedures.</a:t>
            </a:r>
          </a:p>
          <a:p>
            <a:pPr algn="ctr"/>
            <a:endParaRPr lang="en-GB" u="sng" dirty="0">
              <a:solidFill>
                <a:srgbClr val="002060"/>
              </a:solidFill>
            </a:endParaRPr>
          </a:p>
        </p:txBody>
      </p:sp>
      <p:sp>
        <p:nvSpPr>
          <p:cNvPr id="16" name="TextBox 15"/>
          <p:cNvSpPr txBox="1"/>
          <p:nvPr/>
        </p:nvSpPr>
        <p:spPr>
          <a:xfrm>
            <a:off x="683568" y="4941168"/>
            <a:ext cx="3456384" cy="1477328"/>
          </a:xfrm>
          <a:prstGeom prst="rect">
            <a:avLst/>
          </a:prstGeom>
          <a:noFill/>
        </p:spPr>
        <p:txBody>
          <a:bodyPr wrap="square" rtlCol="0">
            <a:spAutoFit/>
          </a:bodyPr>
          <a:lstStyle/>
          <a:p>
            <a:pPr algn="ctr"/>
            <a:r>
              <a:rPr lang="en-GB" u="sng" dirty="0">
                <a:solidFill>
                  <a:srgbClr val="002060"/>
                </a:solidFill>
              </a:rPr>
              <a:t>Achieve</a:t>
            </a:r>
          </a:p>
          <a:p>
            <a:endParaRPr lang="en-GB" sz="1200" dirty="0">
              <a:solidFill>
                <a:srgbClr val="002060"/>
              </a:solidFill>
            </a:endParaRPr>
          </a:p>
          <a:p>
            <a:r>
              <a:rPr lang="en-GB" sz="1200" dirty="0">
                <a:solidFill>
                  <a:srgbClr val="002060"/>
                </a:solidFill>
              </a:rPr>
              <a:t>We want everyone at Newman Netball to achieve their full potential, whatever that might be. Our coaching is designed to challenge each player so that they can play their best netball, grow in confidence and self-esteem.  </a:t>
            </a:r>
          </a:p>
        </p:txBody>
      </p:sp>
      <p:sp>
        <p:nvSpPr>
          <p:cNvPr id="17" name="Rounded Rectangle 16"/>
          <p:cNvSpPr/>
          <p:nvPr/>
        </p:nvSpPr>
        <p:spPr>
          <a:xfrm>
            <a:off x="4860032" y="4941168"/>
            <a:ext cx="367240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4932040" y="4941168"/>
            <a:ext cx="3528392" cy="1477328"/>
          </a:xfrm>
          <a:prstGeom prst="rect">
            <a:avLst/>
          </a:prstGeom>
          <a:noFill/>
        </p:spPr>
        <p:txBody>
          <a:bodyPr wrap="square" rtlCol="0">
            <a:spAutoFit/>
          </a:bodyPr>
          <a:lstStyle/>
          <a:p>
            <a:pPr algn="ctr"/>
            <a:r>
              <a:rPr lang="en-GB" u="sng" dirty="0">
                <a:solidFill>
                  <a:srgbClr val="002060"/>
                </a:solidFill>
              </a:rPr>
              <a:t>Inclusivity</a:t>
            </a:r>
          </a:p>
          <a:p>
            <a:endParaRPr lang="en-GB" sz="1200" dirty="0">
              <a:solidFill>
                <a:srgbClr val="002060"/>
              </a:solidFill>
            </a:endParaRPr>
          </a:p>
          <a:p>
            <a:r>
              <a:rPr lang="en-GB" sz="1200" dirty="0">
                <a:solidFill>
                  <a:srgbClr val="002060"/>
                </a:solidFill>
              </a:rPr>
              <a:t>Newman Netball’s aim is to provide “Netball for all.” We therefore welcome all members to Newman regardless of ability, gender or background.  We are a </a:t>
            </a:r>
            <a:r>
              <a:rPr lang="en-GB" sz="1200">
                <a:solidFill>
                  <a:srgbClr val="002060"/>
                </a:solidFill>
              </a:rPr>
              <a:t>club where members feel </a:t>
            </a:r>
            <a:r>
              <a:rPr lang="en-GB" sz="1200" dirty="0">
                <a:solidFill>
                  <a:srgbClr val="002060"/>
                </a:solidFill>
              </a:rPr>
              <a:t>accepted for who they are, promoting well-being.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183</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Newman Netball Club Mission statement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Newman Netball Club Mission statement</dc:title>
  <dc:creator>Adrian</dc:creator>
  <cp:lastModifiedBy>Ellie Marron</cp:lastModifiedBy>
  <cp:revision>13</cp:revision>
  <dcterms:created xsi:type="dcterms:W3CDTF">2019-03-21T19:52:58Z</dcterms:created>
  <dcterms:modified xsi:type="dcterms:W3CDTF">2019-05-28T14:19:45Z</dcterms:modified>
  <cp:contentStatus/>
</cp:coreProperties>
</file>